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84" r:id="rId2"/>
    <p:sldId id="385" r:id="rId3"/>
    <p:sldId id="386" r:id="rId4"/>
    <p:sldId id="388" r:id="rId5"/>
    <p:sldId id="402" r:id="rId6"/>
    <p:sldId id="410" r:id="rId7"/>
    <p:sldId id="411" r:id="rId8"/>
    <p:sldId id="412" r:id="rId9"/>
    <p:sldId id="413" r:id="rId10"/>
    <p:sldId id="414" r:id="rId11"/>
    <p:sldId id="303" r:id="rId12"/>
    <p:sldId id="420" r:id="rId13"/>
    <p:sldId id="419" r:id="rId14"/>
    <p:sldId id="418" r:id="rId15"/>
    <p:sldId id="417" r:id="rId16"/>
    <p:sldId id="416" r:id="rId17"/>
    <p:sldId id="263" r:id="rId18"/>
    <p:sldId id="415" r:id="rId19"/>
    <p:sldId id="421" r:id="rId20"/>
    <p:sldId id="422" r:id="rId21"/>
    <p:sldId id="423" r:id="rId22"/>
    <p:sldId id="376" r:id="rId23"/>
    <p:sldId id="424" r:id="rId24"/>
    <p:sldId id="356" r:id="rId25"/>
    <p:sldId id="425" r:id="rId26"/>
    <p:sldId id="426" r:id="rId27"/>
    <p:sldId id="428" r:id="rId28"/>
    <p:sldId id="429" r:id="rId29"/>
    <p:sldId id="431" r:id="rId30"/>
    <p:sldId id="432" r:id="rId31"/>
    <p:sldId id="433" r:id="rId32"/>
    <p:sldId id="434" r:id="rId33"/>
    <p:sldId id="436" r:id="rId34"/>
    <p:sldId id="435" r:id="rId35"/>
    <p:sldId id="437" r:id="rId36"/>
    <p:sldId id="438" r:id="rId37"/>
    <p:sldId id="439" r:id="rId38"/>
    <p:sldId id="440" r:id="rId39"/>
    <p:sldId id="266" r:id="rId40"/>
    <p:sldId id="441" r:id="rId41"/>
    <p:sldId id="442" r:id="rId42"/>
    <p:sldId id="324" r:id="rId43"/>
    <p:sldId id="407" r:id="rId44"/>
    <p:sldId id="394" r:id="rId45"/>
    <p:sldId id="325" r:id="rId46"/>
    <p:sldId id="326" r:id="rId47"/>
    <p:sldId id="327" r:id="rId48"/>
    <p:sldId id="408" r:id="rId49"/>
    <p:sldId id="443" r:id="rId50"/>
    <p:sldId id="409" r:id="rId51"/>
    <p:sldId id="444" r:id="rId52"/>
    <p:sldId id="445" r:id="rId53"/>
    <p:sldId id="362" r:id="rId54"/>
    <p:sldId id="329" r:id="rId55"/>
    <p:sldId id="446" r:id="rId56"/>
    <p:sldId id="335" r:id="rId57"/>
    <p:sldId id="395" r:id="rId58"/>
    <p:sldId id="447" r:id="rId59"/>
    <p:sldId id="336" r:id="rId60"/>
    <p:sldId id="337" r:id="rId61"/>
    <p:sldId id="448" r:id="rId62"/>
    <p:sldId id="343" r:id="rId63"/>
    <p:sldId id="449" r:id="rId64"/>
    <p:sldId id="346" r:id="rId65"/>
    <p:sldId id="396" r:id="rId6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377" autoAdjust="0"/>
    <p:restoredTop sz="94660"/>
  </p:normalViewPr>
  <p:slideViewPr>
    <p:cSldViewPr snapToGrid="0">
      <p:cViewPr>
        <p:scale>
          <a:sx n="42" d="100"/>
          <a:sy n="42" d="100"/>
        </p:scale>
        <p:origin x="903" y="59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18/3/2019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249436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18/3/2019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79168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18/3/2019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443487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18/3/2019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118624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18/3/2019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246183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18/3/2019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330236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18/3/2019</a:t>
            </a:fld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820010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18/3/2019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162600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18/3/2019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862240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18/3/2019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333695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18/3/2019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10847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F0A3AB-7E73-4D7E-9E72-F82289218E6E}" type="datetimeFigureOut">
              <a:rPr lang="en-MY" smtClean="0"/>
              <a:t>18/3/2019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097484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7346" y="2837988"/>
            <a:ext cx="10515600" cy="260577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6000" dirty="0" smtClean="0"/>
              <a:t>Hey There Again</a:t>
            </a:r>
            <a:endParaRPr lang="en-MY" sz="6000" dirty="0" smtClean="0"/>
          </a:p>
          <a:p>
            <a:pPr marL="0" indent="0" algn="ctr">
              <a:buNone/>
            </a:pPr>
            <a:endParaRPr lang="en-MY" sz="6000" dirty="0"/>
          </a:p>
        </p:txBody>
      </p:sp>
    </p:spTree>
    <p:extLst>
      <p:ext uri="{BB962C8B-B14F-4D97-AF65-F5344CB8AC3E}">
        <p14:creationId xmlns:p14="http://schemas.microsoft.com/office/powerpoint/2010/main" val="1051779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9681" y="2475178"/>
            <a:ext cx="10086268" cy="2387600"/>
          </a:xfrm>
        </p:spPr>
        <p:txBody>
          <a:bodyPr>
            <a:noAutofit/>
          </a:bodyPr>
          <a:lstStyle/>
          <a:p>
            <a:r>
              <a:rPr lang="en-GB" sz="4400" dirty="0">
                <a:solidFill>
                  <a:schemeClr val="bg1"/>
                </a:solidFill>
                <a:latin typeface="+mn-lt"/>
              </a:rPr>
              <a:t>Or you will lose out your ONE-TIME opportunity to uncover abundant wealth, prosperity and a lifetime of happiness.</a:t>
            </a:r>
            <a:r>
              <a:rPr lang="en-MY" sz="4400" dirty="0">
                <a:solidFill>
                  <a:schemeClr val="bg1"/>
                </a:solidFill>
                <a:latin typeface="+mn-lt"/>
              </a:rPr>
              <a:t/>
            </a:r>
            <a:br>
              <a:rPr lang="en-MY" sz="4400" dirty="0">
                <a:solidFill>
                  <a:schemeClr val="bg1"/>
                </a:solidFill>
                <a:latin typeface="+mn-lt"/>
              </a:rPr>
            </a:br>
            <a:endParaRPr lang="en-MY" sz="44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88815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9163" y="3002743"/>
            <a:ext cx="10515600" cy="33795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5400" dirty="0">
                <a:solidFill>
                  <a:schemeClr val="bg1"/>
                </a:solidFill>
              </a:rPr>
              <a:t>So B</a:t>
            </a:r>
            <a:r>
              <a:rPr lang="en-GB" sz="5400" dirty="0" smtClean="0">
                <a:solidFill>
                  <a:schemeClr val="bg1"/>
                </a:solidFill>
              </a:rPr>
              <a:t>efore </a:t>
            </a:r>
            <a:r>
              <a:rPr lang="en-GB" sz="5400" dirty="0">
                <a:solidFill>
                  <a:schemeClr val="bg1"/>
                </a:solidFill>
              </a:rPr>
              <a:t>Y</a:t>
            </a:r>
            <a:r>
              <a:rPr lang="en-GB" sz="5400" dirty="0" smtClean="0">
                <a:solidFill>
                  <a:schemeClr val="bg1"/>
                </a:solidFill>
              </a:rPr>
              <a:t>ou Go…</a:t>
            </a:r>
            <a:endParaRPr lang="en-MY" sz="54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MY" sz="5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6954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9162" y="1173943"/>
            <a:ext cx="10515600" cy="33795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dirty="0">
                <a:solidFill>
                  <a:schemeClr val="bg1"/>
                </a:solidFill>
              </a:rPr>
              <a:t>Here's my special one-time offer for you.</a:t>
            </a:r>
            <a:endParaRPr lang="en-MY" sz="44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MY" sz="4400" dirty="0">
              <a:solidFill>
                <a:schemeClr val="bg1"/>
              </a:solidFill>
            </a:endParaRPr>
          </a:p>
        </p:txBody>
      </p:sp>
      <p:pic>
        <p:nvPicPr>
          <p:cNvPr id="3074" name="Picture 2" descr="Image result for SPECI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1811" y="2380593"/>
            <a:ext cx="3610303" cy="3610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642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6101" y="2703199"/>
            <a:ext cx="10515600" cy="33795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dirty="0">
                <a:solidFill>
                  <a:schemeClr val="bg1"/>
                </a:solidFill>
              </a:rPr>
              <a:t>Don't worry, this video presentation is a lot shorter this time.</a:t>
            </a:r>
            <a:endParaRPr lang="en-MY" sz="44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MY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0455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4929" y="2498247"/>
            <a:ext cx="10515600" cy="33795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dirty="0">
                <a:solidFill>
                  <a:schemeClr val="bg1"/>
                </a:solidFill>
              </a:rPr>
              <a:t>What I'm about to show you will increase your likelihood of following through with the method...</a:t>
            </a:r>
            <a:endParaRPr lang="en-MY" sz="44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MY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1728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9163" y="2876619"/>
            <a:ext cx="10515600" cy="33795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dirty="0">
                <a:solidFill>
                  <a:schemeClr val="bg1"/>
                </a:solidFill>
              </a:rPr>
              <a:t>... And achieving so much more than you ever thought possible!</a:t>
            </a:r>
            <a:endParaRPr lang="en-MY" sz="44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MY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4722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9162" y="931057"/>
            <a:ext cx="10515600" cy="33795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dirty="0">
                <a:solidFill>
                  <a:schemeClr val="bg1"/>
                </a:solidFill>
              </a:rPr>
              <a:t>It is an amazing offer that will compliment your </a:t>
            </a:r>
            <a:r>
              <a:rPr lang="en-GB" sz="4400" b="1" i="1" dirty="0" smtClean="0">
                <a:solidFill>
                  <a:srgbClr val="FFC000"/>
                </a:solidFill>
              </a:rPr>
              <a:t>New Blueprint</a:t>
            </a:r>
            <a:endParaRPr lang="en-MY" sz="4400" b="1" i="1" dirty="0">
              <a:solidFill>
                <a:srgbClr val="FFC000"/>
              </a:solidFill>
            </a:endParaRPr>
          </a:p>
          <a:p>
            <a:pPr marL="0" indent="0" algn="ctr">
              <a:buNone/>
            </a:pPr>
            <a:endParaRPr lang="en-MY" sz="4400" dirty="0">
              <a:solidFill>
                <a:schemeClr val="bg1"/>
              </a:solidFill>
            </a:endParaRPr>
          </a:p>
        </p:txBody>
      </p:sp>
      <p:pic>
        <p:nvPicPr>
          <p:cNvPr id="4098" name="Picture 2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9870" y="2425318"/>
            <a:ext cx="4534183" cy="3770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3163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7151" y="2340051"/>
            <a:ext cx="10283212" cy="297094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b="1" dirty="0">
                <a:solidFill>
                  <a:schemeClr val="bg1"/>
                </a:solidFill>
              </a:rPr>
              <a:t>Introducing…</a:t>
            </a:r>
            <a:endParaRPr lang="en-MY" sz="48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MY" sz="4800" b="1" dirty="0">
                <a:solidFill>
                  <a:schemeClr val="bg1"/>
                </a:solidFill>
              </a:rPr>
              <a:t> </a:t>
            </a:r>
            <a:endParaRPr lang="en-MY" sz="48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MY" sz="4800" b="1" dirty="0" smtClean="0">
                <a:solidFill>
                  <a:srgbClr val="FFC000"/>
                </a:solidFill>
              </a:rPr>
              <a:t>Success Principles Video Upgrade</a:t>
            </a:r>
            <a:endParaRPr lang="en-MY" sz="4800" b="1" dirty="0">
              <a:solidFill>
                <a:srgbClr val="FFC000"/>
              </a:solidFill>
            </a:endParaRPr>
          </a:p>
          <a:p>
            <a:pPr marL="0" indent="0" algn="ctr">
              <a:buNone/>
            </a:pPr>
            <a:endParaRPr lang="en-MY" sz="48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8681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1053" y="1221240"/>
            <a:ext cx="10515600" cy="33795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dirty="0">
                <a:solidFill>
                  <a:srgbClr val="FFC000"/>
                </a:solidFill>
              </a:rPr>
              <a:t>To unearth all the secrets within the book, you have to read through all the pages...</a:t>
            </a:r>
            <a:endParaRPr lang="en-MY" sz="4400" dirty="0">
              <a:solidFill>
                <a:srgbClr val="FFC000"/>
              </a:solidFill>
            </a:endParaRPr>
          </a:p>
          <a:p>
            <a:pPr marL="0" indent="0" algn="ctr">
              <a:buNone/>
            </a:pPr>
            <a:endParaRPr lang="en-MY" sz="4400" dirty="0">
              <a:solidFill>
                <a:srgbClr val="FFC000"/>
              </a:solidFill>
            </a:endParaRPr>
          </a:p>
        </p:txBody>
      </p:sp>
      <p:pic>
        <p:nvPicPr>
          <p:cNvPr id="4" name="Picture 2" descr="Image result for book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9568" y="2642988"/>
            <a:ext cx="3695700" cy="3438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3659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6460" y="2813556"/>
            <a:ext cx="10515600" cy="33795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dirty="0">
                <a:solidFill>
                  <a:srgbClr val="FFC000"/>
                </a:solidFill>
              </a:rPr>
              <a:t>And I know that this process can be extremely tedious for many...</a:t>
            </a:r>
            <a:endParaRPr lang="en-MY" sz="4400" dirty="0">
              <a:solidFill>
                <a:srgbClr val="FFC000"/>
              </a:solidFill>
            </a:endParaRPr>
          </a:p>
          <a:p>
            <a:pPr marL="0" indent="0" algn="ctr">
              <a:buNone/>
            </a:pPr>
            <a:endParaRPr lang="en-MY" sz="44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958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9891" y="1670239"/>
            <a:ext cx="9961164" cy="2387600"/>
          </a:xfrm>
        </p:spPr>
        <p:txBody>
          <a:bodyPr>
            <a:noAutofit/>
          </a:bodyPr>
          <a:lstStyle/>
          <a:p>
            <a:r>
              <a:rPr lang="en-GB" sz="4400" dirty="0">
                <a:solidFill>
                  <a:schemeClr val="bg1"/>
                </a:solidFill>
                <a:latin typeface="+mn-lt"/>
              </a:rPr>
              <a:t>First I'd like to thank you for choosing </a:t>
            </a:r>
            <a:r>
              <a:rPr lang="en-GB" sz="4400" b="1" i="1" dirty="0">
                <a:solidFill>
                  <a:srgbClr val="FFC000"/>
                </a:solidFill>
                <a:latin typeface="+mn-lt"/>
              </a:rPr>
              <a:t>Success </a:t>
            </a:r>
            <a:r>
              <a:rPr lang="en-GB" sz="4400" b="1" i="1" dirty="0" smtClean="0">
                <a:solidFill>
                  <a:srgbClr val="FFC000"/>
                </a:solidFill>
                <a:latin typeface="+mn-lt"/>
              </a:rPr>
              <a:t>Principles</a:t>
            </a:r>
            <a:endParaRPr lang="en-MY" sz="44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3530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9163" y="2624371"/>
            <a:ext cx="10515600" cy="33795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dirty="0">
                <a:solidFill>
                  <a:srgbClr val="FFC000"/>
                </a:solidFill>
              </a:rPr>
              <a:t>That said, I'm pretty sure that more than 60% of the readers won't even last a single chapter.</a:t>
            </a:r>
            <a:endParaRPr lang="en-MY" sz="4400" dirty="0">
              <a:solidFill>
                <a:srgbClr val="FFC000"/>
              </a:solidFill>
            </a:endParaRPr>
          </a:p>
          <a:p>
            <a:pPr marL="0" indent="0" algn="ctr">
              <a:buNone/>
            </a:pPr>
            <a:endParaRPr lang="en-MY" sz="44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1435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3397" y="2435185"/>
            <a:ext cx="10515600" cy="33795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dirty="0">
                <a:solidFill>
                  <a:srgbClr val="FFC000"/>
                </a:solidFill>
              </a:rPr>
              <a:t>That's the reason why many didn't get the results they truly desire because they gave up half-way through the process.</a:t>
            </a:r>
            <a:endParaRPr lang="en-MY" sz="4400" dirty="0">
              <a:solidFill>
                <a:srgbClr val="FFC000"/>
              </a:solidFill>
            </a:endParaRPr>
          </a:p>
          <a:p>
            <a:pPr marL="0" indent="0" algn="ctr">
              <a:buNone/>
            </a:pPr>
            <a:endParaRPr lang="en-MY" sz="44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188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9800" y="3041694"/>
            <a:ext cx="10515600" cy="322881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dirty="0"/>
              <a:t>And I don't want you to be one of them.</a:t>
            </a:r>
            <a:endParaRPr lang="en-MY" sz="4400" dirty="0"/>
          </a:p>
          <a:p>
            <a:pPr marL="0" indent="0" algn="ctr">
              <a:buNone/>
            </a:pPr>
            <a:endParaRPr lang="en-MY" sz="4400" dirty="0"/>
          </a:p>
        </p:txBody>
      </p:sp>
    </p:spTree>
    <p:extLst>
      <p:ext uri="{BB962C8B-B14F-4D97-AF65-F5344CB8AC3E}">
        <p14:creationId xmlns:p14="http://schemas.microsoft.com/office/powerpoint/2010/main" val="2682613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3675" y="2805211"/>
            <a:ext cx="10515600" cy="322881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dirty="0"/>
              <a:t>What if... I can show you a way to shortcut the tiresome process?</a:t>
            </a:r>
            <a:endParaRPr lang="en-MY" sz="4400" dirty="0"/>
          </a:p>
          <a:p>
            <a:pPr marL="0" indent="0" algn="ctr">
              <a:buNone/>
            </a:pPr>
            <a:endParaRPr lang="en-MY" sz="4400" dirty="0"/>
          </a:p>
        </p:txBody>
      </p:sp>
    </p:spTree>
    <p:extLst>
      <p:ext uri="{BB962C8B-B14F-4D97-AF65-F5344CB8AC3E}">
        <p14:creationId xmlns:p14="http://schemas.microsoft.com/office/powerpoint/2010/main" val="460273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0312" y="1403131"/>
            <a:ext cx="10515600" cy="467467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dirty="0"/>
              <a:t>What if... I can show you a way to shortcut the tiresome process?</a:t>
            </a:r>
            <a:endParaRPr lang="en-MY" sz="4400" dirty="0"/>
          </a:p>
          <a:p>
            <a:pPr marL="0" indent="0" algn="ctr">
              <a:buNone/>
            </a:pPr>
            <a:endParaRPr lang="en-MY" sz="4400" dirty="0"/>
          </a:p>
        </p:txBody>
      </p:sp>
      <p:pic>
        <p:nvPicPr>
          <p:cNvPr id="7172" name="Picture 4" descr="Image result for shortcu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4601" y="3161629"/>
            <a:ext cx="4620462" cy="3696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6408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7967" y="2853559"/>
            <a:ext cx="10515600" cy="467467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800" dirty="0"/>
              <a:t>Would </a:t>
            </a:r>
            <a:r>
              <a:rPr lang="en-GB" sz="4800" dirty="0" smtClean="0"/>
              <a:t>You Be </a:t>
            </a:r>
            <a:r>
              <a:rPr lang="en-GB" sz="4800" dirty="0"/>
              <a:t>I</a:t>
            </a:r>
            <a:r>
              <a:rPr lang="en-GB" sz="4800" dirty="0" smtClean="0"/>
              <a:t>nterested</a:t>
            </a:r>
            <a:r>
              <a:rPr lang="en-GB" sz="4800" dirty="0"/>
              <a:t>?</a:t>
            </a:r>
            <a:endParaRPr lang="en-MY" sz="4800" dirty="0"/>
          </a:p>
          <a:p>
            <a:pPr marL="0" indent="0" algn="ctr">
              <a:buNone/>
            </a:pPr>
            <a:endParaRPr lang="en-MY" sz="4800" dirty="0"/>
          </a:p>
        </p:txBody>
      </p:sp>
    </p:spTree>
    <p:extLst>
      <p:ext uri="{BB962C8B-B14F-4D97-AF65-F5344CB8AC3E}">
        <p14:creationId xmlns:p14="http://schemas.microsoft.com/office/powerpoint/2010/main" val="770181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5264" y="1844566"/>
            <a:ext cx="4862212" cy="467467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000" dirty="0"/>
              <a:t>That's right, I'm talking about cutting half the time you spend on reading and reaping 30-40% more results. </a:t>
            </a:r>
            <a:endParaRPr lang="en-MY" sz="4000" dirty="0"/>
          </a:p>
          <a:p>
            <a:pPr marL="0" indent="0" algn="ctr">
              <a:buNone/>
            </a:pPr>
            <a:endParaRPr lang="en-MY" sz="4000" dirty="0"/>
          </a:p>
        </p:txBody>
      </p:sp>
      <p:pic>
        <p:nvPicPr>
          <p:cNvPr id="6146" name="Picture 2" descr="Image result for tim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99" t="1672"/>
          <a:stretch/>
        </p:blipFill>
        <p:spPr bwMode="auto">
          <a:xfrm>
            <a:off x="6857999" y="1844566"/>
            <a:ext cx="4549228" cy="370883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3588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Image result for video cour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8459" y="1495376"/>
            <a:ext cx="5378121" cy="5362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0980" y="945931"/>
            <a:ext cx="10515600" cy="467467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dirty="0"/>
              <a:t>If you are then you will love the video course of Success </a:t>
            </a:r>
            <a:r>
              <a:rPr lang="en-GB" sz="4400" dirty="0" smtClean="0"/>
              <a:t>Principles</a:t>
            </a:r>
            <a:endParaRPr lang="en-MY" sz="4400" dirty="0"/>
          </a:p>
          <a:p>
            <a:pPr marL="0" indent="0" algn="ctr">
              <a:buNone/>
            </a:pPr>
            <a:r>
              <a:rPr lang="en-GB" sz="4400" dirty="0"/>
              <a:t> </a:t>
            </a:r>
            <a:endParaRPr lang="en-MY" sz="4400" dirty="0"/>
          </a:p>
          <a:p>
            <a:pPr marL="0" indent="0" algn="ctr">
              <a:buNone/>
            </a:pPr>
            <a:endParaRPr lang="en-MY" sz="4400" dirty="0"/>
          </a:p>
        </p:txBody>
      </p:sp>
    </p:spTree>
    <p:extLst>
      <p:ext uri="{BB962C8B-B14F-4D97-AF65-F5344CB8AC3E}">
        <p14:creationId xmlns:p14="http://schemas.microsoft.com/office/powerpoint/2010/main" val="3877957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5347" y="2510327"/>
            <a:ext cx="10515600" cy="325749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dirty="0">
                <a:solidFill>
                  <a:schemeClr val="bg1"/>
                </a:solidFill>
              </a:rPr>
              <a:t>As you probably already know by now, videos are one of the most impactful ways to keep one engaged with your content.</a:t>
            </a:r>
            <a:endParaRPr lang="en-MY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5954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5347" y="2541857"/>
            <a:ext cx="10515600" cy="325749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dirty="0">
                <a:solidFill>
                  <a:schemeClr val="bg1"/>
                </a:solidFill>
              </a:rPr>
              <a:t>Think of this upgrade as a LIVE workshop where I'll guide you by the hand and show you step-by-step as if I'm right beside you.</a:t>
            </a:r>
            <a:endParaRPr lang="en-MY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1545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78608" y="2712183"/>
            <a:ext cx="10701124" cy="2387600"/>
          </a:xfrm>
        </p:spPr>
        <p:txBody>
          <a:bodyPr>
            <a:noAutofit/>
          </a:bodyPr>
          <a:lstStyle/>
          <a:p>
            <a:r>
              <a:rPr lang="en-GB" sz="4400" dirty="0">
                <a:solidFill>
                  <a:schemeClr val="bg1"/>
                </a:solidFill>
                <a:latin typeface="+mn-lt"/>
              </a:rPr>
              <a:t>You've just made one of the best investments to your own life and your future will thank you for </a:t>
            </a:r>
            <a:r>
              <a:rPr lang="en-GB" sz="4400" dirty="0" smtClean="0">
                <a:solidFill>
                  <a:schemeClr val="bg1"/>
                </a:solidFill>
                <a:latin typeface="+mn-lt"/>
              </a:rPr>
              <a:t>it</a:t>
            </a:r>
            <a:r>
              <a:rPr lang="en-MY" sz="4400" dirty="0">
                <a:solidFill>
                  <a:schemeClr val="bg1"/>
                </a:solidFill>
                <a:latin typeface="+mn-lt"/>
              </a:rPr>
              <a:t/>
            </a:r>
            <a:br>
              <a:rPr lang="en-MY" sz="4400" dirty="0">
                <a:solidFill>
                  <a:schemeClr val="bg1"/>
                </a:solidFill>
                <a:latin typeface="+mn-lt"/>
              </a:rPr>
            </a:br>
            <a:endParaRPr lang="en-MY" sz="4400" b="1" i="1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08752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5347" y="2683747"/>
            <a:ext cx="10515600" cy="325749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dirty="0">
                <a:solidFill>
                  <a:schemeClr val="bg1"/>
                </a:solidFill>
              </a:rPr>
              <a:t>You remember more from this video course than the blueprint because...</a:t>
            </a:r>
            <a:endParaRPr lang="en-MY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6803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5347" y="2683747"/>
            <a:ext cx="10515600" cy="325749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dirty="0">
                <a:solidFill>
                  <a:schemeClr val="bg1"/>
                </a:solidFill>
              </a:rPr>
              <a:t>... You have a voice that speaks to you, guides you and grabs your attention with visual graphics.</a:t>
            </a:r>
            <a:endParaRPr lang="en-MY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5239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6878" y="1048299"/>
            <a:ext cx="10515600" cy="325749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dirty="0">
                <a:solidFill>
                  <a:schemeClr val="bg1"/>
                </a:solidFill>
              </a:rPr>
              <a:t>You digest everything easily from this course without any distractions or boredom.</a:t>
            </a:r>
            <a:endParaRPr lang="en-MY" sz="4400" dirty="0">
              <a:solidFill>
                <a:schemeClr val="bg1"/>
              </a:solidFill>
            </a:endParaRPr>
          </a:p>
        </p:txBody>
      </p:sp>
      <p:pic>
        <p:nvPicPr>
          <p:cNvPr id="9218" name="Picture 2" descr="Image result for focu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6735" y="2447265"/>
            <a:ext cx="5307125" cy="3717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149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3816" y="847551"/>
            <a:ext cx="10515600" cy="325749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dirty="0">
                <a:solidFill>
                  <a:schemeClr val="bg1"/>
                </a:solidFill>
              </a:rPr>
              <a:t>Did you know that we remember 50% more of the things we hear and see?</a:t>
            </a:r>
            <a:endParaRPr lang="en-MY" sz="44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MY" sz="4400" dirty="0">
              <a:solidFill>
                <a:schemeClr val="bg1"/>
              </a:solidFill>
            </a:endParaRPr>
          </a:p>
        </p:txBody>
      </p:sp>
      <p:pic>
        <p:nvPicPr>
          <p:cNvPr id="10242" name="Picture 2" descr="Image result for hea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5258" y="2476297"/>
            <a:ext cx="5488480" cy="36589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4607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8409" y="2230713"/>
            <a:ext cx="10515600" cy="325749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dirty="0">
                <a:solidFill>
                  <a:schemeClr val="bg1"/>
                </a:solidFill>
              </a:rPr>
              <a:t>This interactive form of visual receiving allows you to easily recall what you have learned... </a:t>
            </a:r>
            <a:endParaRPr lang="en-MY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3494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9940" y="2577554"/>
            <a:ext cx="10515600" cy="325749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dirty="0">
                <a:solidFill>
                  <a:schemeClr val="bg1"/>
                </a:solidFill>
              </a:rPr>
              <a:t>... And break the boundaries of what you might already know about a </a:t>
            </a:r>
            <a:r>
              <a:rPr lang="en-GB" sz="4400" dirty="0" smtClean="0">
                <a:solidFill>
                  <a:schemeClr val="bg1"/>
                </a:solidFill>
              </a:rPr>
              <a:t>topic</a:t>
            </a:r>
            <a:endParaRPr lang="en-MY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6229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7463" y="2435665"/>
            <a:ext cx="10383484" cy="325749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dirty="0">
                <a:solidFill>
                  <a:schemeClr val="bg1"/>
                </a:solidFill>
              </a:rPr>
              <a:t>These videos are designed and recorded by a professional voice-over actor for </a:t>
            </a:r>
            <a:r>
              <a:rPr lang="en-GB" sz="4400" dirty="0" smtClean="0">
                <a:solidFill>
                  <a:schemeClr val="bg1"/>
                </a:solidFill>
              </a:rPr>
              <a:t>                  </a:t>
            </a:r>
            <a:r>
              <a:rPr lang="en-GB" sz="4400" b="1" i="1" dirty="0" smtClean="0">
                <a:solidFill>
                  <a:srgbClr val="FFC000"/>
                </a:solidFill>
              </a:rPr>
              <a:t>optimum results</a:t>
            </a:r>
            <a:endParaRPr lang="en-MY" sz="4400" b="1" i="1" dirty="0">
              <a:solidFill>
                <a:srgbClr val="FFC000"/>
              </a:solidFill>
            </a:endParaRPr>
          </a:p>
          <a:p>
            <a:pPr marL="0" indent="0" algn="ctr">
              <a:buNone/>
            </a:pPr>
            <a:endParaRPr lang="en-MY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0544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15655" y="2080833"/>
            <a:ext cx="4424119" cy="325749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dirty="0">
                <a:solidFill>
                  <a:schemeClr val="bg1"/>
                </a:solidFill>
              </a:rPr>
              <a:t>Meaning... You get more profound results in </a:t>
            </a:r>
            <a:r>
              <a:rPr lang="en-GB" sz="4400" b="1" i="1" dirty="0">
                <a:solidFill>
                  <a:srgbClr val="FFC000"/>
                </a:solidFill>
              </a:rPr>
              <a:t>LESS </a:t>
            </a:r>
            <a:r>
              <a:rPr lang="en-GB" sz="4400" dirty="0">
                <a:solidFill>
                  <a:schemeClr val="bg1"/>
                </a:solidFill>
              </a:rPr>
              <a:t>time! </a:t>
            </a:r>
            <a:endParaRPr lang="en-MY" sz="44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MY" sz="4400" dirty="0">
              <a:solidFill>
                <a:schemeClr val="bg1"/>
              </a:solidFill>
            </a:endParaRPr>
          </a:p>
        </p:txBody>
      </p:sp>
      <p:pic>
        <p:nvPicPr>
          <p:cNvPr id="12290" name="Picture 2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2581" y="1639524"/>
            <a:ext cx="4715969" cy="369880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0640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1698" y="2585329"/>
            <a:ext cx="10383484" cy="325749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dirty="0">
                <a:solidFill>
                  <a:schemeClr val="bg1"/>
                </a:solidFill>
              </a:rPr>
              <a:t>And I want you to see positive, real results when you put everything you have learned into </a:t>
            </a:r>
            <a:r>
              <a:rPr lang="en-GB" sz="4400" dirty="0" smtClean="0">
                <a:solidFill>
                  <a:schemeClr val="bg1"/>
                </a:solidFill>
              </a:rPr>
              <a:t>practice</a:t>
            </a:r>
            <a:endParaRPr lang="en-MY" sz="44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MY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7660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8409" y="2431499"/>
            <a:ext cx="10515600" cy="325749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 smtClean="0"/>
              <a:t>Inside this amazing video upgrade, you will get 12 premium quality videos of</a:t>
            </a:r>
          </a:p>
          <a:p>
            <a:pPr marL="0" indent="0" algn="ctr">
              <a:buNone/>
            </a:pPr>
            <a:r>
              <a:rPr lang="en-MY" sz="4400" b="1" dirty="0" smtClean="0"/>
              <a:t>Success Principles</a:t>
            </a:r>
            <a:endParaRPr lang="en-MY" sz="4400" b="1" dirty="0"/>
          </a:p>
        </p:txBody>
      </p:sp>
    </p:spTree>
    <p:extLst>
      <p:ext uri="{BB962C8B-B14F-4D97-AF65-F5344CB8AC3E}">
        <p14:creationId xmlns:p14="http://schemas.microsoft.com/office/powerpoint/2010/main" val="3315114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09392" y="2660005"/>
            <a:ext cx="4442821" cy="2387600"/>
          </a:xfrm>
        </p:spPr>
        <p:txBody>
          <a:bodyPr>
            <a:noAutofit/>
          </a:bodyPr>
          <a:lstStyle/>
          <a:p>
            <a:r>
              <a:rPr lang="en-GB" sz="4200" dirty="0">
                <a:solidFill>
                  <a:schemeClr val="bg1"/>
                </a:solidFill>
                <a:latin typeface="+mn-lt"/>
              </a:rPr>
              <a:t>You're now one step closer to unlocking the secrets behind your success and </a:t>
            </a:r>
            <a:r>
              <a:rPr lang="en-GB" sz="4200" dirty="0" smtClean="0">
                <a:solidFill>
                  <a:schemeClr val="bg1"/>
                </a:solidFill>
                <a:latin typeface="+mn-lt"/>
              </a:rPr>
              <a:t>greatness</a:t>
            </a:r>
            <a:endParaRPr lang="en-MY" sz="42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3" name="Picture 2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8982" y="2023897"/>
            <a:ext cx="4286250" cy="272415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586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9940" y="2415734"/>
            <a:ext cx="10515600" cy="325749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dirty="0"/>
              <a:t>Get ready to master the </a:t>
            </a:r>
            <a:r>
              <a:rPr lang="en-GB" sz="4400" dirty="0" smtClean="0"/>
              <a:t>  </a:t>
            </a:r>
          </a:p>
          <a:p>
            <a:pPr marL="0" indent="0" algn="ctr">
              <a:buNone/>
            </a:pPr>
            <a:r>
              <a:rPr lang="en-GB" sz="4400" b="1" dirty="0" smtClean="0">
                <a:solidFill>
                  <a:srgbClr val="FFC000"/>
                </a:solidFill>
              </a:rPr>
              <a:t>10 </a:t>
            </a:r>
            <a:r>
              <a:rPr lang="en-GB" sz="4400" b="1" dirty="0">
                <a:solidFill>
                  <a:srgbClr val="FFC000"/>
                </a:solidFill>
              </a:rPr>
              <a:t>Success Principles </a:t>
            </a:r>
            <a:r>
              <a:rPr lang="en-GB" sz="4400" dirty="0"/>
              <a:t>and </a:t>
            </a:r>
            <a:r>
              <a:rPr lang="en-GB" sz="4400" i="1" dirty="0" smtClean="0"/>
              <a:t>unleash </a:t>
            </a:r>
            <a:r>
              <a:rPr lang="en-GB" sz="4400" i="1" dirty="0"/>
              <a:t>y</a:t>
            </a:r>
            <a:r>
              <a:rPr lang="en-GB" sz="4400" i="1" dirty="0" smtClean="0"/>
              <a:t>our full talents</a:t>
            </a:r>
            <a:endParaRPr lang="en-MY" sz="4400" i="1" dirty="0"/>
          </a:p>
          <a:p>
            <a:pPr marL="0" indent="0" algn="ctr">
              <a:buNone/>
            </a:pPr>
            <a:endParaRPr lang="en-MY" sz="4400" b="1" dirty="0"/>
          </a:p>
        </p:txBody>
      </p:sp>
    </p:spTree>
    <p:extLst>
      <p:ext uri="{BB962C8B-B14F-4D97-AF65-F5344CB8AC3E}">
        <p14:creationId xmlns:p14="http://schemas.microsoft.com/office/powerpoint/2010/main" val="2409484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5705" y="2116189"/>
            <a:ext cx="10515600" cy="325749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dirty="0"/>
              <a:t> </a:t>
            </a:r>
            <a:endParaRPr lang="en-MY" sz="4400" dirty="0"/>
          </a:p>
          <a:p>
            <a:pPr marL="0" indent="0" algn="ctr">
              <a:buNone/>
            </a:pPr>
            <a:r>
              <a:rPr lang="en-GB" sz="4400" dirty="0"/>
              <a:t>All you need to do is sit back, relax and push the PLAY button and reap all the benefits!</a:t>
            </a:r>
            <a:endParaRPr lang="en-MY" sz="4400" dirty="0"/>
          </a:p>
          <a:p>
            <a:pPr marL="0" indent="0" algn="ctr">
              <a:buNone/>
            </a:pPr>
            <a:endParaRPr lang="en-MY" sz="4400" b="1" dirty="0"/>
          </a:p>
        </p:txBody>
      </p:sp>
    </p:spTree>
    <p:extLst>
      <p:ext uri="{BB962C8B-B14F-4D97-AF65-F5344CB8AC3E}">
        <p14:creationId xmlns:p14="http://schemas.microsoft.com/office/powerpoint/2010/main" val="557583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6758" y="2718816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n-GB" b="1" dirty="0" smtClean="0">
                <a:latin typeface="+mn-lt"/>
              </a:rPr>
              <a:t>Here‘s A Sneak </a:t>
            </a:r>
            <a:r>
              <a:rPr lang="en-GB" b="1" dirty="0">
                <a:latin typeface="+mn-lt"/>
              </a:rPr>
              <a:t>P</a:t>
            </a:r>
            <a:r>
              <a:rPr lang="en-GB" b="1" dirty="0" smtClean="0">
                <a:latin typeface="+mn-lt"/>
              </a:rPr>
              <a:t>eek </a:t>
            </a:r>
            <a:r>
              <a:rPr lang="en-GB" b="1" dirty="0">
                <a:latin typeface="+mn-lt"/>
              </a:rPr>
              <a:t>O</a:t>
            </a:r>
            <a:r>
              <a:rPr lang="en-GB" b="1" dirty="0" smtClean="0">
                <a:latin typeface="+mn-lt"/>
              </a:rPr>
              <a:t>f </a:t>
            </a:r>
            <a:r>
              <a:rPr lang="en-GB" b="1" dirty="0">
                <a:latin typeface="+mn-lt"/>
              </a:rPr>
              <a:t>T</a:t>
            </a:r>
            <a:r>
              <a:rPr lang="en-GB" b="1" dirty="0" smtClean="0">
                <a:latin typeface="+mn-lt"/>
              </a:rPr>
              <a:t>he </a:t>
            </a:r>
            <a:r>
              <a:rPr lang="en-GB" b="1" dirty="0">
                <a:latin typeface="+mn-lt"/>
              </a:rPr>
              <a:t>T</a:t>
            </a:r>
            <a:r>
              <a:rPr lang="en-GB" b="1" dirty="0" smtClean="0">
                <a:latin typeface="+mn-lt"/>
              </a:rPr>
              <a:t>opics </a:t>
            </a:r>
            <a:r>
              <a:rPr lang="en-GB" b="1" dirty="0">
                <a:latin typeface="+mn-lt"/>
              </a:rPr>
              <a:t>I</a:t>
            </a:r>
            <a:r>
              <a:rPr lang="en-GB" b="1" dirty="0" smtClean="0">
                <a:latin typeface="+mn-lt"/>
              </a:rPr>
              <a:t>n </a:t>
            </a:r>
            <a:r>
              <a:rPr lang="en-GB" b="1" dirty="0">
                <a:latin typeface="+mn-lt"/>
              </a:rPr>
              <a:t>T</a:t>
            </a:r>
            <a:r>
              <a:rPr lang="en-GB" b="1" dirty="0" smtClean="0">
                <a:latin typeface="+mn-lt"/>
              </a:rPr>
              <a:t>his </a:t>
            </a:r>
            <a:r>
              <a:rPr lang="en-GB" b="1" dirty="0">
                <a:latin typeface="+mn-lt"/>
              </a:rPr>
              <a:t>U</a:t>
            </a:r>
            <a:r>
              <a:rPr lang="en-GB" b="1" dirty="0" smtClean="0">
                <a:latin typeface="+mn-lt"/>
              </a:rPr>
              <a:t>pgrade</a:t>
            </a:r>
            <a:r>
              <a:rPr lang="en-GB" b="1" dirty="0">
                <a:latin typeface="+mn-lt"/>
              </a:rPr>
              <a:t>:</a:t>
            </a:r>
            <a:endParaRPr lang="en-MY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79992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6669" y="1368426"/>
            <a:ext cx="10515600" cy="4351338"/>
          </a:xfrm>
        </p:spPr>
        <p:txBody>
          <a:bodyPr>
            <a:normAutofit fontScale="92500" lnSpcReduction="20000"/>
          </a:bodyPr>
          <a:lstStyle/>
          <a:p>
            <a:r>
              <a:rPr lang="en-GB" sz="3600" dirty="0" smtClean="0"/>
              <a:t>How </a:t>
            </a:r>
            <a:r>
              <a:rPr lang="en-GB" sz="3600" dirty="0"/>
              <a:t>To Set Big </a:t>
            </a:r>
            <a:r>
              <a:rPr lang="en-GB" sz="3600" dirty="0" smtClean="0"/>
              <a:t>Goals</a:t>
            </a:r>
          </a:p>
          <a:p>
            <a:endParaRPr lang="en-MY" sz="3600" dirty="0"/>
          </a:p>
          <a:p>
            <a:r>
              <a:rPr lang="en-GB" sz="3600" dirty="0" smtClean="0"/>
              <a:t>Making </a:t>
            </a:r>
            <a:r>
              <a:rPr lang="en-GB" sz="3600" dirty="0"/>
              <a:t>Real </a:t>
            </a:r>
            <a:r>
              <a:rPr lang="en-GB" sz="3600" dirty="0" smtClean="0"/>
              <a:t>Decisions</a:t>
            </a:r>
          </a:p>
          <a:p>
            <a:pPr marL="0" indent="0">
              <a:buNone/>
            </a:pPr>
            <a:endParaRPr lang="en-MY" sz="3600" dirty="0"/>
          </a:p>
          <a:p>
            <a:r>
              <a:rPr lang="en-GB" sz="3600" dirty="0" smtClean="0"/>
              <a:t>Consistency </a:t>
            </a:r>
            <a:r>
              <a:rPr lang="en-GB" sz="3600" dirty="0"/>
              <a:t>is </a:t>
            </a:r>
            <a:r>
              <a:rPr lang="en-GB" sz="3600" dirty="0" smtClean="0"/>
              <a:t>Key</a:t>
            </a:r>
          </a:p>
          <a:p>
            <a:pPr marL="0" indent="0">
              <a:buNone/>
            </a:pPr>
            <a:endParaRPr lang="en-MY" sz="3600" dirty="0"/>
          </a:p>
          <a:p>
            <a:r>
              <a:rPr lang="en-GB" sz="3600" dirty="0" smtClean="0"/>
              <a:t>Nothing </a:t>
            </a:r>
            <a:r>
              <a:rPr lang="en-GB" sz="3600" dirty="0"/>
              <a:t>is Impossible: Key Attitude For </a:t>
            </a:r>
            <a:r>
              <a:rPr lang="en-GB" sz="3600" dirty="0" smtClean="0"/>
              <a:t>Success</a:t>
            </a:r>
          </a:p>
          <a:p>
            <a:endParaRPr lang="en-GB" sz="3600" dirty="0"/>
          </a:p>
          <a:p>
            <a:r>
              <a:rPr lang="en-GB" sz="3600" dirty="0"/>
              <a:t>Be Accountable To Yourself &amp; Others</a:t>
            </a:r>
            <a:endParaRPr lang="en-MY" sz="3600" dirty="0"/>
          </a:p>
          <a:p>
            <a:endParaRPr lang="en-MY" sz="3600" dirty="0"/>
          </a:p>
        </p:txBody>
      </p:sp>
    </p:spTree>
    <p:extLst>
      <p:ext uri="{BB962C8B-B14F-4D97-AF65-F5344CB8AC3E}">
        <p14:creationId xmlns:p14="http://schemas.microsoft.com/office/powerpoint/2010/main" val="448397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6669" y="1119351"/>
            <a:ext cx="10515600" cy="5136439"/>
          </a:xfrm>
        </p:spPr>
        <p:txBody>
          <a:bodyPr>
            <a:normAutofit fontScale="85000" lnSpcReduction="20000"/>
          </a:bodyPr>
          <a:lstStyle/>
          <a:p>
            <a:r>
              <a:rPr lang="en-GB" sz="3600" dirty="0" smtClean="0"/>
              <a:t>Live in the Moment</a:t>
            </a:r>
          </a:p>
          <a:p>
            <a:pPr marL="0" indent="0">
              <a:buNone/>
            </a:pPr>
            <a:endParaRPr lang="en-MY" sz="3600" dirty="0"/>
          </a:p>
          <a:p>
            <a:r>
              <a:rPr lang="en-GB" sz="3600" dirty="0" smtClean="0"/>
              <a:t>How </a:t>
            </a:r>
            <a:r>
              <a:rPr lang="en-GB" sz="3600" dirty="0"/>
              <a:t>To Be </a:t>
            </a:r>
            <a:r>
              <a:rPr lang="en-GB" sz="3600" dirty="0" smtClean="0"/>
              <a:t>Adventurous</a:t>
            </a:r>
          </a:p>
          <a:p>
            <a:pPr marL="0" indent="0">
              <a:buNone/>
            </a:pPr>
            <a:endParaRPr lang="en-MY" sz="3600" dirty="0"/>
          </a:p>
          <a:p>
            <a:r>
              <a:rPr lang="en-GB" sz="3600" dirty="0" smtClean="0"/>
              <a:t>Secret </a:t>
            </a:r>
            <a:r>
              <a:rPr lang="en-GB" sz="3600" dirty="0"/>
              <a:t>Words of </a:t>
            </a:r>
            <a:r>
              <a:rPr lang="en-GB" sz="3600" dirty="0" smtClean="0"/>
              <a:t>Success</a:t>
            </a:r>
          </a:p>
          <a:p>
            <a:pPr marL="0" indent="0">
              <a:buNone/>
            </a:pPr>
            <a:endParaRPr lang="en-MY" sz="3600" dirty="0"/>
          </a:p>
          <a:p>
            <a:r>
              <a:rPr lang="en-GB" sz="3600" dirty="0" smtClean="0"/>
              <a:t>How </a:t>
            </a:r>
            <a:r>
              <a:rPr lang="en-GB" sz="3600" dirty="0"/>
              <a:t>To Be A lifelong </a:t>
            </a:r>
            <a:r>
              <a:rPr lang="en-GB" sz="3600" dirty="0" smtClean="0"/>
              <a:t>Learner</a:t>
            </a:r>
          </a:p>
          <a:p>
            <a:pPr marL="0" indent="0">
              <a:buNone/>
            </a:pPr>
            <a:endParaRPr lang="en-MY" sz="3600" dirty="0"/>
          </a:p>
          <a:p>
            <a:r>
              <a:rPr lang="en-GB" sz="3600" dirty="0" smtClean="0"/>
              <a:t>How </a:t>
            </a:r>
            <a:r>
              <a:rPr lang="en-GB" sz="3600" dirty="0"/>
              <a:t>To Bounce Back From Failure</a:t>
            </a:r>
            <a:endParaRPr lang="en-MY" sz="3600" dirty="0"/>
          </a:p>
          <a:p>
            <a:pPr marL="0" indent="0">
              <a:buNone/>
            </a:pPr>
            <a:endParaRPr lang="en-MY" sz="3600" dirty="0"/>
          </a:p>
          <a:p>
            <a:r>
              <a:rPr lang="en-MY" sz="3600" dirty="0" smtClean="0"/>
              <a:t>And Many More…</a:t>
            </a:r>
            <a:endParaRPr lang="en-MY" sz="3600" dirty="0"/>
          </a:p>
        </p:txBody>
      </p:sp>
      <p:pic>
        <p:nvPicPr>
          <p:cNvPr id="14340" name="Picture 4" descr="Image result for succes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03" t="2924" r="24455" b="6942"/>
          <a:stretch/>
        </p:blipFill>
        <p:spPr bwMode="auto">
          <a:xfrm>
            <a:off x="6889531" y="1198178"/>
            <a:ext cx="4209393" cy="3889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9979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0100" y="772320"/>
            <a:ext cx="10515600" cy="33362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5400" dirty="0"/>
              <a:t>So How Much For This Upgrade?</a:t>
            </a:r>
          </a:p>
          <a:p>
            <a:endParaRPr lang="en-MY" sz="3200" dirty="0"/>
          </a:p>
        </p:txBody>
      </p:sp>
      <p:pic>
        <p:nvPicPr>
          <p:cNvPr id="4098" name="Picture 2" descr="Image result for how muc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4549" y="1965325"/>
            <a:ext cx="4625975" cy="4625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4508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2261" y="362606"/>
            <a:ext cx="10988040" cy="306758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200" dirty="0"/>
              <a:t> </a:t>
            </a:r>
          </a:p>
          <a:p>
            <a:pPr marL="0" indent="0" algn="ctr">
              <a:buNone/>
            </a:pPr>
            <a:r>
              <a:rPr lang="en-MY" sz="4200" dirty="0"/>
              <a:t>I could easily charge you </a:t>
            </a:r>
            <a:r>
              <a:rPr lang="en-MY" sz="4200" dirty="0" smtClean="0"/>
              <a:t>$1997 </a:t>
            </a:r>
            <a:r>
              <a:rPr lang="en-MY" sz="4200" dirty="0"/>
              <a:t>for </a:t>
            </a:r>
            <a:r>
              <a:rPr lang="en-MY" sz="4200" dirty="0" smtClean="0"/>
              <a:t>the above upgrade considering the amount of time and effort put into creating this fantastic course!</a:t>
            </a:r>
            <a:endParaRPr lang="en-MY" sz="4200" dirty="0"/>
          </a:p>
        </p:txBody>
      </p:sp>
      <p:pic>
        <p:nvPicPr>
          <p:cNvPr id="7174" name="Picture 6" descr="Related ima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0676" y="3701242"/>
            <a:ext cx="3789625" cy="3156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8524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Image result for lower pric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0116" y="2483911"/>
            <a:ext cx="5486400" cy="411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316" y="1108996"/>
            <a:ext cx="10515600" cy="318992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/>
              <a:t>However, I'm not going to charge you </a:t>
            </a:r>
            <a:r>
              <a:rPr lang="en-MY" sz="4400" dirty="0" smtClean="0"/>
              <a:t>                THAT </a:t>
            </a:r>
            <a:r>
              <a:rPr lang="en-MY" sz="4400" dirty="0"/>
              <a:t>MUCH...</a:t>
            </a:r>
          </a:p>
          <a:p>
            <a:pPr marL="0" indent="0" algn="ctr">
              <a:buNone/>
            </a:pPr>
            <a:endParaRPr lang="en-MY" sz="4400" dirty="0"/>
          </a:p>
        </p:txBody>
      </p:sp>
    </p:spTree>
    <p:extLst>
      <p:ext uri="{BB962C8B-B14F-4D97-AF65-F5344CB8AC3E}">
        <p14:creationId xmlns:p14="http://schemas.microsoft.com/office/powerpoint/2010/main" val="1504538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8527" y="1983092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/>
              <a:t> </a:t>
            </a:r>
          </a:p>
          <a:p>
            <a:pPr marL="0" indent="0" algn="ctr">
              <a:buNone/>
            </a:pPr>
            <a:r>
              <a:rPr lang="en-MY" sz="4400" dirty="0" smtClean="0"/>
              <a:t>As mentioned before, </a:t>
            </a:r>
            <a:r>
              <a:rPr lang="en-MY" sz="4400" dirty="0"/>
              <a:t>I </a:t>
            </a:r>
            <a:r>
              <a:rPr lang="en-MY" sz="4400" dirty="0" smtClean="0"/>
              <a:t>only want those who are truly committed to join this course</a:t>
            </a:r>
            <a:endParaRPr lang="en-MY" sz="4400" dirty="0"/>
          </a:p>
          <a:p>
            <a:pPr marL="0" indent="0" algn="ctr">
              <a:buNone/>
            </a:pPr>
            <a:endParaRPr lang="en-MY" sz="4400" b="1" dirty="0"/>
          </a:p>
        </p:txBody>
      </p:sp>
    </p:spTree>
    <p:extLst>
      <p:ext uri="{BB962C8B-B14F-4D97-AF65-F5344CB8AC3E}">
        <p14:creationId xmlns:p14="http://schemas.microsoft.com/office/powerpoint/2010/main" val="1308686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0089" y="2766131"/>
            <a:ext cx="10515600" cy="360001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/>
              <a:t>And I </a:t>
            </a:r>
            <a:r>
              <a:rPr lang="en-MY" sz="4400" dirty="0" smtClean="0"/>
              <a:t>know </a:t>
            </a:r>
            <a:r>
              <a:rPr lang="en-MY" sz="4400" dirty="0" smtClean="0"/>
              <a:t>you </a:t>
            </a:r>
            <a:r>
              <a:rPr lang="en-MY" sz="4400" dirty="0" smtClean="0"/>
              <a:t>are one of them!</a:t>
            </a:r>
            <a:r>
              <a:rPr lang="en-GB" sz="4400" dirty="0"/>
              <a:t>  </a:t>
            </a:r>
            <a:endParaRPr lang="en-MY" sz="4400" dirty="0"/>
          </a:p>
          <a:p>
            <a:pPr marL="0" indent="0" algn="ctr">
              <a:buNone/>
            </a:pPr>
            <a:r>
              <a:rPr lang="en-GB" sz="4400" dirty="0"/>
              <a:t>Or else you won't be reading this page.</a:t>
            </a:r>
            <a:endParaRPr lang="en-MY" sz="4400" dirty="0"/>
          </a:p>
          <a:p>
            <a:pPr marL="0" indent="0" algn="ctr">
              <a:buNone/>
            </a:pPr>
            <a:endParaRPr lang="en-MY" sz="4400" dirty="0"/>
          </a:p>
        </p:txBody>
      </p:sp>
    </p:spTree>
    <p:extLst>
      <p:ext uri="{BB962C8B-B14F-4D97-AF65-F5344CB8AC3E}">
        <p14:creationId xmlns:p14="http://schemas.microsoft.com/office/powerpoint/2010/main" val="2173555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34274" y="2617068"/>
            <a:ext cx="10086268" cy="2387600"/>
          </a:xfrm>
        </p:spPr>
        <p:txBody>
          <a:bodyPr>
            <a:noAutofit/>
          </a:bodyPr>
          <a:lstStyle/>
          <a:p>
            <a:r>
              <a:rPr lang="en-GB" sz="4400" dirty="0">
                <a:solidFill>
                  <a:schemeClr val="bg1"/>
                </a:solidFill>
                <a:latin typeface="+mn-lt"/>
              </a:rPr>
              <a:t>Also, I want to personally commend you for committing and taking massive action to secure your future...</a:t>
            </a:r>
            <a:r>
              <a:rPr lang="en-MY" sz="4400" dirty="0">
                <a:solidFill>
                  <a:schemeClr val="bg1"/>
                </a:solidFill>
                <a:latin typeface="+mn-lt"/>
              </a:rPr>
              <a:t/>
            </a:r>
            <a:br>
              <a:rPr lang="en-MY" sz="4400" dirty="0">
                <a:solidFill>
                  <a:schemeClr val="bg1"/>
                </a:solidFill>
                <a:latin typeface="+mn-lt"/>
              </a:rPr>
            </a:br>
            <a:endParaRPr lang="en-MY" sz="44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74294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6166" y="2688036"/>
            <a:ext cx="10515600" cy="360001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dirty="0"/>
              <a:t>So I'm going to give you a really </a:t>
            </a:r>
            <a:endParaRPr lang="en-GB" sz="4400" dirty="0" smtClean="0"/>
          </a:p>
          <a:p>
            <a:pPr marL="0" indent="0" algn="ctr">
              <a:buNone/>
            </a:pPr>
            <a:r>
              <a:rPr lang="en-GB" sz="4400" b="1" i="1" dirty="0" smtClean="0">
                <a:solidFill>
                  <a:srgbClr val="FFC000"/>
                </a:solidFill>
              </a:rPr>
              <a:t>Special Offer</a:t>
            </a:r>
            <a:endParaRPr lang="en-MY" sz="4400" b="1" i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5845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2793" y="2703068"/>
            <a:ext cx="10515600" cy="360001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dirty="0"/>
              <a:t>You </a:t>
            </a:r>
            <a:r>
              <a:rPr lang="en-GB" sz="4400" dirty="0" smtClean="0"/>
              <a:t>don’t have to </a:t>
            </a:r>
            <a:r>
              <a:rPr lang="en-GB" sz="4400" dirty="0"/>
              <a:t>pay $1000 to get this video course...</a:t>
            </a:r>
            <a:endParaRPr lang="en-MY" sz="4400" dirty="0"/>
          </a:p>
          <a:p>
            <a:pPr marL="0" indent="0" algn="ctr">
              <a:buNone/>
            </a:pPr>
            <a:endParaRPr lang="en-MY" sz="4400" dirty="0"/>
          </a:p>
        </p:txBody>
      </p:sp>
    </p:spTree>
    <p:extLst>
      <p:ext uri="{BB962C8B-B14F-4D97-AF65-F5344CB8AC3E}">
        <p14:creationId xmlns:p14="http://schemas.microsoft.com/office/powerpoint/2010/main" val="706693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8804" y="1441828"/>
            <a:ext cx="10515600" cy="360001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5400" dirty="0"/>
              <a:t>Not even $100!</a:t>
            </a:r>
            <a:endParaRPr lang="en-MY" sz="5400" dirty="0"/>
          </a:p>
          <a:p>
            <a:pPr marL="0" indent="0" algn="ctr">
              <a:buNone/>
            </a:pPr>
            <a:endParaRPr lang="en-MY" sz="5400" dirty="0"/>
          </a:p>
        </p:txBody>
      </p:sp>
      <p:pic>
        <p:nvPicPr>
          <p:cNvPr id="2054" name="Picture 6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3538" y="2827616"/>
            <a:ext cx="3012928" cy="3012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1525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0631" y="2131724"/>
            <a:ext cx="10515600" cy="349472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In this exclusive ONE-TIME OFFER, you get instant access to </a:t>
            </a:r>
            <a:r>
              <a:rPr lang="en-MY" sz="4400" dirty="0" smtClean="0">
                <a:solidFill>
                  <a:schemeClr val="bg1"/>
                </a:solidFill>
              </a:rPr>
              <a:t>                                                       </a:t>
            </a:r>
            <a:r>
              <a:rPr lang="en-MY" sz="4400" b="1" i="1" dirty="0" smtClean="0">
                <a:solidFill>
                  <a:srgbClr val="FFC000"/>
                </a:solidFill>
              </a:rPr>
              <a:t>Success Principles Video </a:t>
            </a:r>
            <a:r>
              <a:rPr lang="en-MY" sz="4400" b="1" i="1" dirty="0">
                <a:solidFill>
                  <a:srgbClr val="FFC000"/>
                </a:solidFill>
              </a:rPr>
              <a:t>Upgrade </a:t>
            </a:r>
            <a:r>
              <a:rPr lang="en-MY" sz="4400" dirty="0">
                <a:solidFill>
                  <a:schemeClr val="bg1"/>
                </a:solidFill>
              </a:rPr>
              <a:t>for just </a:t>
            </a:r>
            <a:r>
              <a:rPr lang="en-MY" sz="4400" b="1" i="1" dirty="0">
                <a:solidFill>
                  <a:schemeClr val="bg1"/>
                </a:solidFill>
              </a:rPr>
              <a:t>a fraction of </a:t>
            </a:r>
            <a:r>
              <a:rPr lang="en-MY" sz="4400" b="1" i="1" dirty="0" smtClean="0">
                <a:solidFill>
                  <a:schemeClr val="bg1"/>
                </a:solidFill>
              </a:rPr>
              <a:t>your investment</a:t>
            </a:r>
            <a:r>
              <a:rPr lang="en-MY" sz="4400" dirty="0" smtClean="0">
                <a:solidFill>
                  <a:schemeClr val="bg1"/>
                </a:solidFill>
              </a:rPr>
              <a:t>!</a:t>
            </a:r>
            <a:endParaRPr lang="en-MY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671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5195" y="2776669"/>
            <a:ext cx="10515600" cy="3128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dirty="0">
                <a:solidFill>
                  <a:schemeClr val="bg1"/>
                </a:solidFill>
              </a:rPr>
              <a:t>And did I also mention that you get to try this out with </a:t>
            </a:r>
            <a:r>
              <a:rPr lang="en-GB" sz="4400" b="1" dirty="0">
                <a:solidFill>
                  <a:srgbClr val="FFC000"/>
                </a:solidFill>
              </a:rPr>
              <a:t>ZERO RISK</a:t>
            </a:r>
            <a:r>
              <a:rPr lang="en-GB" sz="4400" dirty="0">
                <a:solidFill>
                  <a:schemeClr val="bg1"/>
                </a:solidFill>
              </a:rPr>
              <a:t>?</a:t>
            </a:r>
            <a:endParaRPr lang="en-MY" sz="44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MY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9523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5195" y="2477125"/>
            <a:ext cx="10515600" cy="3128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dirty="0">
                <a:solidFill>
                  <a:schemeClr val="bg1"/>
                </a:solidFill>
              </a:rPr>
              <a:t>That's right, your purchase of this video course is backed by my 100% Iron Clad Guarantee for the next 30 </a:t>
            </a:r>
            <a:r>
              <a:rPr lang="en-GB" sz="4400" dirty="0" smtClean="0">
                <a:solidFill>
                  <a:schemeClr val="bg1"/>
                </a:solidFill>
              </a:rPr>
              <a:t>days</a:t>
            </a:r>
            <a:endParaRPr lang="en-MY" sz="44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MY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08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5910" y="2656993"/>
            <a:ext cx="10515600" cy="351910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If you're not </a:t>
            </a:r>
            <a:r>
              <a:rPr lang="en-MY" sz="4400" dirty="0" smtClean="0">
                <a:solidFill>
                  <a:schemeClr val="bg1"/>
                </a:solidFill>
              </a:rPr>
              <a:t>completely satisfied, simply </a:t>
            </a:r>
            <a:r>
              <a:rPr lang="en-MY" sz="4400" dirty="0">
                <a:solidFill>
                  <a:schemeClr val="bg1"/>
                </a:solidFill>
              </a:rPr>
              <a:t>return your order within 30 days for a </a:t>
            </a:r>
            <a:r>
              <a:rPr lang="en-MY" sz="4400" dirty="0" smtClean="0">
                <a:solidFill>
                  <a:schemeClr val="bg1"/>
                </a:solidFill>
              </a:rPr>
              <a:t>         </a:t>
            </a:r>
            <a:r>
              <a:rPr lang="en-MY" sz="4400" b="1" i="1" dirty="0" smtClean="0">
                <a:solidFill>
                  <a:srgbClr val="FFC000"/>
                </a:solidFill>
              </a:rPr>
              <a:t>Full Refund</a:t>
            </a:r>
            <a:endParaRPr lang="en-MY" sz="4400" b="1" i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9174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2793" y="2837794"/>
            <a:ext cx="10515600" cy="29135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800" dirty="0">
                <a:solidFill>
                  <a:schemeClr val="bg1"/>
                </a:solidFill>
              </a:rPr>
              <a:t>I'll see that your money is promptly </a:t>
            </a:r>
            <a:r>
              <a:rPr lang="en-GB" sz="4800" dirty="0" smtClean="0">
                <a:solidFill>
                  <a:schemeClr val="bg1"/>
                </a:solidFill>
              </a:rPr>
              <a:t>refunded</a:t>
            </a:r>
            <a:endParaRPr lang="en-MY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4812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2793" y="3105807"/>
            <a:ext cx="10515600" cy="29135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6000" dirty="0">
                <a:solidFill>
                  <a:schemeClr val="bg1"/>
                </a:solidFill>
              </a:rPr>
              <a:t>You </a:t>
            </a:r>
            <a:r>
              <a:rPr lang="en-MY" sz="6000" dirty="0" smtClean="0">
                <a:solidFill>
                  <a:schemeClr val="bg1"/>
                </a:solidFill>
              </a:rPr>
              <a:t>Have </a:t>
            </a:r>
            <a:r>
              <a:rPr lang="en-MY" sz="6000" dirty="0">
                <a:solidFill>
                  <a:schemeClr val="bg1"/>
                </a:solidFill>
              </a:rPr>
              <a:t>M</a:t>
            </a:r>
            <a:r>
              <a:rPr lang="en-MY" sz="6000" dirty="0" smtClean="0">
                <a:solidFill>
                  <a:schemeClr val="bg1"/>
                </a:solidFill>
              </a:rPr>
              <a:t>y </a:t>
            </a:r>
            <a:r>
              <a:rPr lang="en-MY" sz="6000" dirty="0">
                <a:solidFill>
                  <a:schemeClr val="bg1"/>
                </a:solidFill>
              </a:rPr>
              <a:t>W</a:t>
            </a:r>
            <a:r>
              <a:rPr lang="en-MY" sz="6000" dirty="0" smtClean="0">
                <a:solidFill>
                  <a:schemeClr val="bg1"/>
                </a:solidFill>
              </a:rPr>
              <a:t>ord </a:t>
            </a:r>
            <a:r>
              <a:rPr lang="en-MY" sz="6000" dirty="0">
                <a:solidFill>
                  <a:schemeClr val="bg1"/>
                </a:solidFill>
              </a:rPr>
              <a:t>O</a:t>
            </a:r>
            <a:r>
              <a:rPr lang="en-MY" sz="6000" dirty="0" smtClean="0">
                <a:solidFill>
                  <a:schemeClr val="bg1"/>
                </a:solidFill>
              </a:rPr>
              <a:t>n It</a:t>
            </a:r>
            <a:endParaRPr lang="en-MY" sz="60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MY" sz="6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0721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3235" y="2632210"/>
            <a:ext cx="10515600" cy="355988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>
                <a:solidFill>
                  <a:schemeClr val="bg1"/>
                </a:solidFill>
              </a:rPr>
              <a:t>Just so you know, this offer is </a:t>
            </a:r>
            <a:r>
              <a:rPr lang="en-MY" sz="4800" b="1" u="sng" dirty="0" smtClean="0">
                <a:solidFill>
                  <a:schemeClr val="bg1"/>
                </a:solidFill>
              </a:rPr>
              <a:t>NOT</a:t>
            </a:r>
            <a:r>
              <a:rPr lang="en-MY" sz="4800" b="1" dirty="0" smtClean="0">
                <a:solidFill>
                  <a:schemeClr val="bg1"/>
                </a:solidFill>
              </a:rPr>
              <a:t> </a:t>
            </a:r>
            <a:r>
              <a:rPr lang="en-MY" sz="4800" dirty="0" smtClean="0">
                <a:solidFill>
                  <a:schemeClr val="bg1"/>
                </a:solidFill>
              </a:rPr>
              <a:t>made available to the public</a:t>
            </a:r>
            <a:endParaRPr lang="en-MY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9796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5447" y="2648600"/>
            <a:ext cx="10086268" cy="2387600"/>
          </a:xfrm>
        </p:spPr>
        <p:txBody>
          <a:bodyPr>
            <a:noAutofit/>
          </a:bodyPr>
          <a:lstStyle/>
          <a:p>
            <a:r>
              <a:rPr lang="en-GB" sz="4400" dirty="0">
                <a:solidFill>
                  <a:schemeClr val="bg1"/>
                </a:solidFill>
                <a:latin typeface="+mn-lt"/>
              </a:rPr>
              <a:t> </a:t>
            </a:r>
            <a:r>
              <a:rPr lang="en-MY" sz="4400" dirty="0">
                <a:solidFill>
                  <a:schemeClr val="bg1"/>
                </a:solidFill>
                <a:latin typeface="+mn-lt"/>
              </a:rPr>
              <a:t/>
            </a:r>
            <a:br>
              <a:rPr lang="en-MY" sz="4400" dirty="0">
                <a:solidFill>
                  <a:schemeClr val="bg1"/>
                </a:solidFill>
                <a:latin typeface="+mn-lt"/>
              </a:rPr>
            </a:br>
            <a:r>
              <a:rPr lang="en-GB" sz="4400" dirty="0">
                <a:solidFill>
                  <a:schemeClr val="bg1"/>
                </a:solidFill>
                <a:latin typeface="+mn-lt"/>
              </a:rPr>
              <a:t>... Especially when it comes to making transformational changes and turning your vision into a reality.</a:t>
            </a:r>
            <a:r>
              <a:rPr lang="en-MY" sz="4400" dirty="0">
                <a:solidFill>
                  <a:schemeClr val="bg1"/>
                </a:solidFill>
                <a:latin typeface="+mn-lt"/>
              </a:rPr>
              <a:t/>
            </a:r>
            <a:br>
              <a:rPr lang="en-MY" sz="4400" dirty="0">
                <a:solidFill>
                  <a:schemeClr val="bg1"/>
                </a:solidFill>
                <a:latin typeface="+mn-lt"/>
              </a:rPr>
            </a:br>
            <a:endParaRPr lang="en-MY" sz="44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95838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7028" y="2308702"/>
            <a:ext cx="10515600" cy="328178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200" dirty="0" smtClean="0"/>
              <a:t>I intend to keep this golden opportunity limited </a:t>
            </a:r>
            <a:r>
              <a:rPr lang="en-MY" sz="4200" dirty="0"/>
              <a:t>only to you and others who are </a:t>
            </a:r>
            <a:r>
              <a:rPr lang="en-MY" sz="4200" dirty="0" smtClean="0"/>
              <a:t>committed in doing whatever it takes to achieve success and greatness</a:t>
            </a:r>
            <a:endParaRPr lang="en-MY" sz="4200" dirty="0"/>
          </a:p>
        </p:txBody>
      </p:sp>
    </p:spTree>
    <p:extLst>
      <p:ext uri="{BB962C8B-B14F-4D97-AF65-F5344CB8AC3E}">
        <p14:creationId xmlns:p14="http://schemas.microsoft.com/office/powerpoint/2010/main" val="4058097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7028" y="2419060"/>
            <a:ext cx="10515600" cy="328178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dirty="0"/>
              <a:t>Also, it's my way of saying thanks for choosing me, and I think you deserve to get this almost </a:t>
            </a:r>
            <a:r>
              <a:rPr lang="en-GB" sz="4400" dirty="0" smtClean="0"/>
              <a:t>exclusively</a:t>
            </a:r>
            <a:endParaRPr lang="en-MY" sz="4400" dirty="0"/>
          </a:p>
        </p:txBody>
      </p:sp>
    </p:spTree>
    <p:extLst>
      <p:ext uri="{BB962C8B-B14F-4D97-AF65-F5344CB8AC3E}">
        <p14:creationId xmlns:p14="http://schemas.microsoft.com/office/powerpoint/2010/main" val="3445654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1262" y="2905481"/>
            <a:ext cx="10515600" cy="354349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So if you click away or close </a:t>
            </a:r>
            <a:r>
              <a:rPr lang="en-MY" sz="4400" dirty="0" smtClean="0">
                <a:solidFill>
                  <a:schemeClr val="bg1"/>
                </a:solidFill>
              </a:rPr>
              <a:t>this </a:t>
            </a:r>
            <a:r>
              <a:rPr lang="en-MY" sz="4400" dirty="0" smtClean="0">
                <a:solidFill>
                  <a:schemeClr val="bg1"/>
                </a:solidFill>
              </a:rPr>
              <a:t>page, </a:t>
            </a:r>
            <a:r>
              <a:rPr lang="en-MY" sz="4400" dirty="0">
                <a:solidFill>
                  <a:schemeClr val="bg1"/>
                </a:solidFill>
              </a:rPr>
              <a:t>you won't get to </a:t>
            </a:r>
            <a:r>
              <a:rPr lang="en-MY" sz="4400" dirty="0" smtClean="0">
                <a:solidFill>
                  <a:schemeClr val="bg1"/>
                </a:solidFill>
              </a:rPr>
              <a:t>see it again after this</a:t>
            </a:r>
            <a:endParaRPr lang="en-MY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864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8559" y="2921247"/>
            <a:ext cx="10515600" cy="354349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6000" dirty="0">
                <a:solidFill>
                  <a:schemeClr val="bg1"/>
                </a:solidFill>
              </a:rPr>
              <a:t>There </a:t>
            </a:r>
            <a:r>
              <a:rPr lang="en-GB" sz="6000" dirty="0" smtClean="0">
                <a:solidFill>
                  <a:schemeClr val="bg1"/>
                </a:solidFill>
              </a:rPr>
              <a:t>You Have It</a:t>
            </a:r>
            <a:endParaRPr lang="en-MY" sz="6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6134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828778"/>
            <a:ext cx="10515600" cy="33118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>
                <a:solidFill>
                  <a:schemeClr val="bg1"/>
                </a:solidFill>
              </a:rPr>
              <a:t>Get everything you see on this page for a </a:t>
            </a:r>
            <a:r>
              <a:rPr lang="en-MY" sz="4800" b="1" dirty="0">
                <a:solidFill>
                  <a:srgbClr val="FFC000"/>
                </a:solidFill>
              </a:rPr>
              <a:t>LOW ONE TIME </a:t>
            </a:r>
            <a:r>
              <a:rPr lang="en-MY" sz="4800" b="1" dirty="0" smtClean="0">
                <a:solidFill>
                  <a:srgbClr val="FFC000"/>
                </a:solidFill>
              </a:rPr>
              <a:t>INVESTMENT ONLY</a:t>
            </a:r>
            <a:endParaRPr lang="en-MY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38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6232" y="2892681"/>
            <a:ext cx="10515600" cy="297175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>
                <a:solidFill>
                  <a:schemeClr val="bg1"/>
                </a:solidFill>
              </a:rPr>
              <a:t>Click On The </a:t>
            </a:r>
            <a:r>
              <a:rPr lang="en-MY" sz="4800" dirty="0" smtClean="0">
                <a:solidFill>
                  <a:schemeClr val="bg1"/>
                </a:solidFill>
              </a:rPr>
              <a:t>Buy Button </a:t>
            </a:r>
            <a:r>
              <a:rPr lang="en-MY" sz="4800" dirty="0" smtClean="0">
                <a:solidFill>
                  <a:schemeClr val="bg1"/>
                </a:solidFill>
              </a:rPr>
              <a:t>Now And </a:t>
            </a:r>
            <a:r>
              <a:rPr lang="en-MY" sz="4800" dirty="0" smtClean="0">
                <a:solidFill>
                  <a:schemeClr val="bg1"/>
                </a:solidFill>
              </a:rPr>
              <a:t>Get </a:t>
            </a:r>
            <a:r>
              <a:rPr lang="en-MY" sz="4800" dirty="0">
                <a:solidFill>
                  <a:schemeClr val="bg1"/>
                </a:solidFill>
              </a:rPr>
              <a:t>S</a:t>
            </a:r>
            <a:r>
              <a:rPr lang="en-MY" sz="4800" dirty="0" smtClean="0">
                <a:solidFill>
                  <a:schemeClr val="bg1"/>
                </a:solidFill>
              </a:rPr>
              <a:t>tarted </a:t>
            </a:r>
            <a:r>
              <a:rPr lang="en-MY" sz="4800" dirty="0">
                <a:solidFill>
                  <a:schemeClr val="bg1"/>
                </a:solidFill>
              </a:rPr>
              <a:t>T</a:t>
            </a:r>
            <a:r>
              <a:rPr lang="en-MY" sz="4800" dirty="0" smtClean="0">
                <a:solidFill>
                  <a:schemeClr val="bg1"/>
                </a:solidFill>
              </a:rPr>
              <a:t>oday</a:t>
            </a:r>
            <a:r>
              <a:rPr lang="en-MY" sz="4800" dirty="0">
                <a:solidFill>
                  <a:schemeClr val="bg1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385626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02743" y="2128338"/>
            <a:ext cx="10086268" cy="2387600"/>
          </a:xfrm>
        </p:spPr>
        <p:txBody>
          <a:bodyPr>
            <a:noAutofit/>
          </a:bodyPr>
          <a:lstStyle/>
          <a:p>
            <a:r>
              <a:rPr lang="en-GB" sz="4400" dirty="0">
                <a:solidFill>
                  <a:schemeClr val="bg1"/>
                </a:solidFill>
                <a:latin typeface="+mn-lt"/>
              </a:rPr>
              <a:t>I'm certain that you're going to love what you discover in Success Principles.</a:t>
            </a:r>
            <a:r>
              <a:rPr lang="en-MY" sz="4400" dirty="0">
                <a:solidFill>
                  <a:schemeClr val="bg1"/>
                </a:solidFill>
                <a:latin typeface="+mn-lt"/>
              </a:rPr>
              <a:t/>
            </a:r>
            <a:br>
              <a:rPr lang="en-MY" sz="4400" dirty="0">
                <a:solidFill>
                  <a:schemeClr val="bg1"/>
                </a:solidFill>
                <a:latin typeface="+mn-lt"/>
              </a:rPr>
            </a:br>
            <a:endParaRPr lang="en-MY" sz="44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89581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9681" y="2475178"/>
            <a:ext cx="10086268" cy="2387600"/>
          </a:xfrm>
        </p:spPr>
        <p:txBody>
          <a:bodyPr>
            <a:noAutofit/>
          </a:bodyPr>
          <a:lstStyle/>
          <a:p>
            <a:r>
              <a:rPr lang="en-GB" sz="4400" dirty="0">
                <a:solidFill>
                  <a:schemeClr val="bg1"/>
                </a:solidFill>
                <a:latin typeface="+mn-lt"/>
              </a:rPr>
              <a:t>But your order is not quite complete yet though...</a:t>
            </a:r>
            <a:r>
              <a:rPr lang="en-MY" sz="4400" dirty="0">
                <a:solidFill>
                  <a:schemeClr val="bg1"/>
                </a:solidFill>
                <a:latin typeface="+mn-lt"/>
              </a:rPr>
              <a:t/>
            </a:r>
            <a:br>
              <a:rPr lang="en-MY" sz="4400" dirty="0">
                <a:solidFill>
                  <a:schemeClr val="bg1"/>
                </a:solidFill>
                <a:latin typeface="+mn-lt"/>
              </a:rPr>
            </a:br>
            <a:endParaRPr lang="en-MY" sz="44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50852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9681" y="50964"/>
            <a:ext cx="10086268" cy="2387600"/>
          </a:xfrm>
        </p:spPr>
        <p:txBody>
          <a:bodyPr>
            <a:noAutofit/>
          </a:bodyPr>
          <a:lstStyle/>
          <a:p>
            <a:r>
              <a:rPr lang="en-GB" sz="4400" dirty="0">
                <a:solidFill>
                  <a:schemeClr val="bg1"/>
                </a:solidFill>
                <a:latin typeface="+mn-lt"/>
              </a:rPr>
              <a:t>... So don't leave this page yet!</a:t>
            </a:r>
            <a:r>
              <a:rPr lang="en-MY" sz="4400" dirty="0">
                <a:solidFill>
                  <a:schemeClr val="bg1"/>
                </a:solidFill>
                <a:latin typeface="+mn-lt"/>
              </a:rPr>
              <a:t/>
            </a:r>
            <a:br>
              <a:rPr lang="en-MY" sz="4400" dirty="0">
                <a:solidFill>
                  <a:schemeClr val="bg1"/>
                </a:solidFill>
                <a:latin typeface="+mn-lt"/>
              </a:rPr>
            </a:br>
            <a:endParaRPr lang="en-MY" sz="44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2050" name="Picture 2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140" y="2438564"/>
            <a:ext cx="3533556" cy="3533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9595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4273</TotalTime>
  <Words>876</Words>
  <Application>Microsoft Office PowerPoint</Application>
  <PresentationFormat>Widescreen</PresentationFormat>
  <Paragraphs>93</Paragraphs>
  <Slides>65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65</vt:i4>
      </vt:variant>
    </vt:vector>
  </HeadingPairs>
  <TitlesOfParts>
    <vt:vector size="69" baseType="lpstr">
      <vt:lpstr>Arial</vt:lpstr>
      <vt:lpstr>Calibri</vt:lpstr>
      <vt:lpstr>Calibri Light</vt:lpstr>
      <vt:lpstr>Office Theme</vt:lpstr>
      <vt:lpstr>PowerPoint Presentation</vt:lpstr>
      <vt:lpstr>First I'd like to thank you for choosing Success Principles</vt:lpstr>
      <vt:lpstr>You've just made one of the best investments to your own life and your future will thank you for it </vt:lpstr>
      <vt:lpstr>You're now one step closer to unlocking the secrets behind your success and greatness</vt:lpstr>
      <vt:lpstr>Also, I want to personally commend you for committing and taking massive action to secure your future... </vt:lpstr>
      <vt:lpstr>  ... Especially when it comes to making transformational changes and turning your vision into a reality. </vt:lpstr>
      <vt:lpstr>I'm certain that you're going to love what you discover in Success Principles. </vt:lpstr>
      <vt:lpstr>But your order is not quite complete yet though... </vt:lpstr>
      <vt:lpstr>... So don't leave this page yet! </vt:lpstr>
      <vt:lpstr>Or you will lose out your ONE-TIME opportunity to uncover abundant wealth, prosperity and a lifetime of happiness.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Here‘s A Sneak Peek Of The Topics In This Upgrade: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Congratulations and well done getting in!</dc:title>
  <dc:creator>Cally</dc:creator>
  <cp:lastModifiedBy>Cally</cp:lastModifiedBy>
  <cp:revision>133</cp:revision>
  <dcterms:created xsi:type="dcterms:W3CDTF">2017-05-11T17:27:15Z</dcterms:created>
  <dcterms:modified xsi:type="dcterms:W3CDTF">2019-03-18T07:44:01Z</dcterms:modified>
</cp:coreProperties>
</file>